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82" r:id="rId3"/>
    <p:sldId id="291" r:id="rId4"/>
    <p:sldId id="302" r:id="rId5"/>
    <p:sldId id="301" r:id="rId6"/>
    <p:sldId id="300" r:id="rId7"/>
    <p:sldId id="287" r:id="rId8"/>
    <p:sldId id="306" r:id="rId9"/>
    <p:sldId id="305" r:id="rId10"/>
    <p:sldId id="304" r:id="rId11"/>
    <p:sldId id="281" r:id="rId12"/>
    <p:sldId id="292" r:id="rId13"/>
    <p:sldId id="299" r:id="rId14"/>
    <p:sldId id="290" r:id="rId1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lgarski Farmaceftichen" initials="BF" lastIdx="12" clrIdx="0">
    <p:extLst>
      <p:ext uri="{19B8F6BF-5375-455C-9EA6-DF929625EA0E}">
        <p15:presenceInfo xmlns:p15="http://schemas.microsoft.com/office/powerpoint/2012/main" userId="6314b885bb14352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BPhU\Analizi\Model%20za%20izchisliavane%20na%20rabotnata%20sila\Calculation_hypothetic%20model_BG%20pharmacy%20workforce_final%20till%202025_new2023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BPhU\Analizi\Model%20za%20izchisliavane%20na%20rabotnata%20sila\Calculation_hypothetic%20model_BG%20pharmacy%20workforce_final%20till%202025_new2023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BPhU\Analizi\Model%20za%20izchisliavane%20na%20rabotnata%20sila\Calculation_hypothetic%20model_BG%20pharmacy%20workforce_final%20till%202025_new2023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BPhU\Analizi\Model%20za%20izchisliavane%20na%20rabotnata%20sila\Calculation_hypothetic%20model_BG%20pharmacy%20workforce_final%20till%202035_new2025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BPhU\Analizi\Model%20za%20izchisliavane%20na%20rabotnata%20sila\Calculation_hypothetic%20model_BG%20pharmacy%20workforce_final%20till%202035_new2025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1600"/>
              <a:t>Фармацевти практикуващи в аптеките</a:t>
            </a:r>
            <a:endParaRPr lang="en-US" sz="16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>
        <c:manualLayout>
          <c:layoutTarget val="inner"/>
          <c:xMode val="edge"/>
          <c:yMode val="edge"/>
          <c:x val="9.1914260717410323E-2"/>
          <c:y val="0.14856481481481484"/>
          <c:w val="0.87753018372703417"/>
          <c:h val="0.74403579760863248"/>
        </c:manualLayout>
      </c:layout>
      <c:lineChart>
        <c:grouping val="standard"/>
        <c:varyColors val="0"/>
        <c:ser>
          <c:idx val="0"/>
          <c:order val="0"/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'10.02.2025'!$B$6:$B$16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'10.02.2025'!$D$6:$D$16</c:f>
              <c:numCache>
                <c:formatCode>General</c:formatCode>
                <c:ptCount val="11"/>
                <c:pt idx="0">
                  <c:v>5084</c:v>
                </c:pt>
                <c:pt idx="1">
                  <c:v>5302</c:v>
                </c:pt>
                <c:pt idx="2">
                  <c:v>5440</c:v>
                </c:pt>
                <c:pt idx="3">
                  <c:v>5636</c:v>
                </c:pt>
                <c:pt idx="4">
                  <c:v>5726</c:v>
                </c:pt>
                <c:pt idx="5">
                  <c:v>5739</c:v>
                </c:pt>
                <c:pt idx="6">
                  <c:v>5843</c:v>
                </c:pt>
                <c:pt idx="7">
                  <c:v>5864</c:v>
                </c:pt>
                <c:pt idx="8">
                  <c:v>6088</c:v>
                </c:pt>
                <c:pt idx="9">
                  <c:v>6287</c:v>
                </c:pt>
                <c:pt idx="10">
                  <c:v>6647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0B-46A6-B518-90ECEA026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267477312"/>
        <c:axId val="265094272"/>
      </c:lineChart>
      <c:catAx>
        <c:axId val="26747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265094272"/>
        <c:crosses val="autoZero"/>
        <c:auto val="1"/>
        <c:lblAlgn val="ctr"/>
        <c:lblOffset val="100"/>
        <c:noMultiLvlLbl val="0"/>
      </c:catAx>
      <c:valAx>
        <c:axId val="265094272"/>
        <c:scaling>
          <c:orientation val="minMax"/>
          <c:min val="5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26747731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all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bg-BG" sz="1600" dirty="0"/>
              <a:t>Възрастов състав на работната сила от фармацевти</a:t>
            </a:r>
            <a:endParaRPr lang="en-US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all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'10.02.2025'!$N$5</c:f>
              <c:strCache>
                <c:ptCount val="1"/>
                <c:pt idx="0">
                  <c:v>31 - 40 год. (%)</c:v>
                </c:pt>
              </c:strCache>
            </c:strRef>
          </c:tx>
          <c:spPr>
            <a:solidFill>
              <a:schemeClr val="accent1">
                <a:alpha val="88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1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'10.02.2025'!$L$6:$L$16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'10.02.2025'!$N$6:$N$16</c:f>
              <c:numCache>
                <c:formatCode>General</c:formatCode>
                <c:ptCount val="11"/>
                <c:pt idx="0">
                  <c:v>15</c:v>
                </c:pt>
                <c:pt idx="1">
                  <c:v>18</c:v>
                </c:pt>
                <c:pt idx="2">
                  <c:v>21</c:v>
                </c:pt>
                <c:pt idx="3">
                  <c:v>24</c:v>
                </c:pt>
                <c:pt idx="4">
                  <c:v>27</c:v>
                </c:pt>
                <c:pt idx="5">
                  <c:v>27</c:v>
                </c:pt>
                <c:pt idx="6">
                  <c:v>27</c:v>
                </c:pt>
                <c:pt idx="7">
                  <c:v>26</c:v>
                </c:pt>
                <c:pt idx="8">
                  <c:v>26</c:v>
                </c:pt>
                <c:pt idx="9">
                  <c:v>25</c:v>
                </c:pt>
                <c:pt idx="1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4-4146-9110-54BCA90AA353}"/>
            </c:ext>
          </c:extLst>
        </c:ser>
        <c:ser>
          <c:idx val="1"/>
          <c:order val="1"/>
          <c:tx>
            <c:strRef>
              <c:f>'10.02.2025'!$R$5</c:f>
              <c:strCache>
                <c:ptCount val="1"/>
                <c:pt idx="0">
                  <c:v>Над 70 год. (%)</c:v>
                </c:pt>
              </c:strCache>
            </c:strRef>
          </c:tx>
          <c:spPr>
            <a:solidFill>
              <a:schemeClr val="accent2">
                <a:alpha val="88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2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'10.02.2025'!$L$6:$L$16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'10.02.2025'!$R$6:$R$16</c:f>
              <c:numCache>
                <c:formatCode>General</c:formatCode>
                <c:ptCount val="11"/>
                <c:pt idx="0">
                  <c:v>29</c:v>
                </c:pt>
                <c:pt idx="1">
                  <c:v>27</c:v>
                </c:pt>
                <c:pt idx="2">
                  <c:v>26</c:v>
                </c:pt>
                <c:pt idx="3">
                  <c:v>24</c:v>
                </c:pt>
                <c:pt idx="4">
                  <c:v>22</c:v>
                </c:pt>
                <c:pt idx="5">
                  <c:v>20</c:v>
                </c:pt>
                <c:pt idx="6">
                  <c:v>18</c:v>
                </c:pt>
                <c:pt idx="7">
                  <c:v>16</c:v>
                </c:pt>
                <c:pt idx="8">
                  <c:v>14</c:v>
                </c:pt>
                <c:pt idx="9">
                  <c:v>13</c:v>
                </c:pt>
                <c:pt idx="1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54-4146-9110-54BCA90AA3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333666560"/>
        <c:axId val="268562800"/>
        <c:axId val="0"/>
      </c:bar3DChart>
      <c:catAx>
        <c:axId val="33366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268562800"/>
        <c:crosses val="autoZero"/>
        <c:auto val="1"/>
        <c:lblAlgn val="ctr"/>
        <c:lblOffset val="100"/>
        <c:noMultiLvlLbl val="0"/>
      </c:catAx>
      <c:valAx>
        <c:axId val="2685628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366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/>
              <a:t>Съотношение на половете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doughnut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1EB-4FBA-A1D7-B90B68672DF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1EB-4FBA-A1D7-B90B68672D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('10.02.2025'!$H$5,'10.02.2025'!$I$5)</c:f>
              <c:strCache>
                <c:ptCount val="2"/>
                <c:pt idx="0">
                  <c:v>Жени (%)</c:v>
                </c:pt>
                <c:pt idx="1">
                  <c:v>Мъже (%)</c:v>
                </c:pt>
              </c:strCache>
            </c:strRef>
          </c:cat>
          <c:val>
            <c:numRef>
              <c:f>('10.02.2025'!$H$16,'10.02.2025'!$I$16)</c:f>
              <c:numCache>
                <c:formatCode>General</c:formatCode>
                <c:ptCount val="2"/>
                <c:pt idx="0">
                  <c:v>78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EB-4FBA-A1D7-B90B68672DF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all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bg-BG" sz="1600" dirty="0"/>
              <a:t>Издадени разрешения за откриване на аптеки през 2024 г.</a:t>
            </a:r>
            <a:endParaRPr lang="en-US" sz="16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all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8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1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'[Calculation_hypothetic model_BG pharmacy workforce_final till 2035_new2025.xls]Аптеки 2024г'!$B$3:$B$14</c:f>
              <c:numCache>
                <c:formatCode>mmm\-yy</c:formatCode>
                <c:ptCount val="12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</c:numCache>
            </c:numRef>
          </c:cat>
          <c:val>
            <c:numRef>
              <c:f>'[Calculation_hypothetic model_BG pharmacy workforce_final till 2035_new2025.xls]Аптеки 2024г'!$G$3:$G$14</c:f>
              <c:numCache>
                <c:formatCode>General</c:formatCode>
                <c:ptCount val="12"/>
                <c:pt idx="0">
                  <c:v>21</c:v>
                </c:pt>
                <c:pt idx="1">
                  <c:v>11</c:v>
                </c:pt>
                <c:pt idx="2">
                  <c:v>6</c:v>
                </c:pt>
                <c:pt idx="3">
                  <c:v>8</c:v>
                </c:pt>
                <c:pt idx="4">
                  <c:v>12</c:v>
                </c:pt>
                <c:pt idx="5">
                  <c:v>15</c:v>
                </c:pt>
                <c:pt idx="6">
                  <c:v>16</c:v>
                </c:pt>
                <c:pt idx="7">
                  <c:v>5</c:v>
                </c:pt>
                <c:pt idx="8">
                  <c:v>18</c:v>
                </c:pt>
                <c:pt idx="9">
                  <c:v>30</c:v>
                </c:pt>
                <c:pt idx="10">
                  <c:v>16</c:v>
                </c:pt>
                <c:pt idx="1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1-48F0-9040-4F363253B0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333378216"/>
        <c:axId val="333746192"/>
        <c:axId val="0"/>
      </c:bar3DChart>
      <c:dateAx>
        <c:axId val="333378216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333746192"/>
        <c:crosses val="autoZero"/>
        <c:auto val="1"/>
        <c:lblOffset val="100"/>
        <c:baseTimeUnit val="months"/>
      </c:dateAx>
      <c:valAx>
        <c:axId val="3337461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3378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bg-BG" dirty="0" smtClean="0"/>
              <a:t>Разпределение по категории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0850719207144257E-3"/>
          <c:y val="0.14141377494509952"/>
          <c:w val="0.99791492807928561"/>
          <c:h val="0.5758067861765232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0000"/>
                    </a:schemeClr>
                  </a:gs>
                  <a:gs pos="78000">
                    <a:schemeClr val="accent1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1-7B20-43A0-B866-B935DB4793B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0000"/>
                    </a:schemeClr>
                  </a:gs>
                  <a:gs pos="78000">
                    <a:schemeClr val="accent2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3-7B20-43A0-B866-B935DB4793B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0000"/>
                    </a:schemeClr>
                  </a:gs>
                  <a:gs pos="78000">
                    <a:schemeClr val="accent3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5-7B20-43A0-B866-B935DB4793B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0000"/>
                    </a:schemeClr>
                  </a:gs>
                  <a:gs pos="78000">
                    <a:schemeClr val="accent4">
                      <a:shade val="94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l"/>
              </a:scene3d>
              <a:sp3d prstMaterial="plastic">
                <a:bevelT w="0" h="0"/>
              </a:sp3d>
            </c:spPr>
            <c:extLst>
              <c:ext xmlns:c16="http://schemas.microsoft.com/office/drawing/2014/chart" uri="{C3380CC4-5D6E-409C-BE32-E72D297353CC}">
                <c16:uniqueId val="{00000007-7B20-43A0-B866-B935DB4793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'[Calculation_hypothetic model_BG pharmacy workforce_final till 2035_new2025.xls]Аптеки 2024г'!$I$2:$L$2</c:f>
              <c:strCache>
                <c:ptCount val="4"/>
                <c:pt idx="0">
                  <c:v>Аптеки в отдалечени райони </c:v>
                </c:pt>
                <c:pt idx="1">
                  <c:v>Аптеки в труднодостъпни райони</c:v>
                </c:pt>
                <c:pt idx="2">
                  <c:v>Аптеки, единствен изпълнител на дейност в община </c:v>
                </c:pt>
                <c:pt idx="3">
                  <c:v>Аптеки с денонощно обслужване 24/7 </c:v>
                </c:pt>
              </c:strCache>
            </c:strRef>
          </c:cat>
          <c:val>
            <c:numRef>
              <c:f>'[Calculation_hypothetic model_BG pharmacy workforce_final till 2035_new2025.xls]Аптеки 2024г'!$I$3:$L$3</c:f>
              <c:numCache>
                <c:formatCode>General</c:formatCode>
                <c:ptCount val="4"/>
                <c:pt idx="0">
                  <c:v>35</c:v>
                </c:pt>
                <c:pt idx="1">
                  <c:v>12</c:v>
                </c:pt>
                <c:pt idx="2">
                  <c:v>148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B20-43A0-B866-B935DB479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09T11:30:57.151" idx="8">
    <p:pos x="3434" y="2676"/>
    <p:text>За сръвнение този показател за 2023г. е 3 за EU и 2,1 за BG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09T13:35:37.317" idx="10">
    <p:pos x="10" y="10"/>
    <p:text>Докато плътноста на аптекте в EU намалява то в България не спира да се увеличава от 4,1 на 4,5 за 10000 души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2-09T19:18:46.810" idx="11">
    <p:pos x="7104" y="4032"/>
    <p:text>Възраждане, Подуене, Кремиковци, Искър и Витоша - с население над 280 000 души</p:text>
    <p:extLst>
      <p:ext uri="{C676402C-5697-4E1C-873F-D02D1690AC5C}">
        <p15:threadingInfo xmlns:p15="http://schemas.microsoft.com/office/powerpoint/2012/main" timeZoneBias="-120"/>
      </p:ext>
    </p:extLst>
  </p:cm>
  <p:cm authorId="1" dt="2025-02-09T19:22:04.891" idx="12">
    <p:pos x="5066" y="3670"/>
    <p:text>Благоевград, Плевен, Кърджали и Сливен</p:text>
    <p:extLst>
      <p:ext uri="{C676402C-5697-4E1C-873F-D02D1690AC5C}">
        <p15:threadingInfo xmlns:p15="http://schemas.microsoft.com/office/powerpoint/2012/main" timeZoneBias="-120"/>
      </p:ext>
    </p:extLs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345FCF-0440-4820-86BB-511B99A74FDD}" type="doc">
      <dgm:prSet loTypeId="urn:microsoft.com/office/officeart/2005/8/layout/radial3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0E8FB97B-D35E-43CA-9394-394872ED1428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bg-BG" dirty="0"/>
        </a:p>
      </dgm:t>
    </dgm:pt>
    <dgm:pt modelId="{A4B3C6A6-2930-4A5A-94E1-43E6049837A5}" type="parTrans" cxnId="{6E1034E1-842D-4924-9B6A-301C8FD0B354}">
      <dgm:prSet/>
      <dgm:spPr/>
      <dgm:t>
        <a:bodyPr/>
        <a:lstStyle/>
        <a:p>
          <a:endParaRPr lang="bg-BG"/>
        </a:p>
      </dgm:t>
    </dgm:pt>
    <dgm:pt modelId="{C305B45C-88F8-490C-8339-07DBF0B12046}" type="sibTrans" cxnId="{6E1034E1-842D-4924-9B6A-301C8FD0B354}">
      <dgm:prSet/>
      <dgm:spPr/>
      <dgm:t>
        <a:bodyPr/>
        <a:lstStyle/>
        <a:p>
          <a:endParaRPr lang="bg-BG"/>
        </a:p>
      </dgm:t>
    </dgm:pt>
    <dgm:pt modelId="{215FE4C2-7C70-4345-8409-399C05D38678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bg-BG" dirty="0"/>
        </a:p>
      </dgm:t>
    </dgm:pt>
    <dgm:pt modelId="{851D04FE-1F46-432B-8438-51A10E6A9999}" type="sibTrans" cxnId="{7873DA0F-0BF7-4CAC-B67D-0A45E161F018}">
      <dgm:prSet/>
      <dgm:spPr/>
      <dgm:t>
        <a:bodyPr/>
        <a:lstStyle/>
        <a:p>
          <a:endParaRPr lang="bg-BG"/>
        </a:p>
      </dgm:t>
    </dgm:pt>
    <dgm:pt modelId="{F96A25B1-9097-47FC-B378-672CBC095800}" type="parTrans" cxnId="{7873DA0F-0BF7-4CAC-B67D-0A45E161F018}">
      <dgm:prSet/>
      <dgm:spPr/>
      <dgm:t>
        <a:bodyPr/>
        <a:lstStyle/>
        <a:p>
          <a:endParaRPr lang="bg-BG"/>
        </a:p>
      </dgm:t>
    </dgm:pt>
    <dgm:pt modelId="{24D8F68A-27AE-4D84-B1A5-30545DD0CE79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bg-BG" dirty="0" smtClean="0"/>
            <a:t> </a:t>
          </a:r>
          <a:endParaRPr lang="bg-BG" dirty="0"/>
        </a:p>
      </dgm:t>
    </dgm:pt>
    <dgm:pt modelId="{2B56362F-8841-4774-82BF-17ABD9B8662C}" type="sibTrans" cxnId="{6797CF07-75BF-477F-A530-AC878B104956}">
      <dgm:prSet/>
      <dgm:spPr/>
      <dgm:t>
        <a:bodyPr/>
        <a:lstStyle/>
        <a:p>
          <a:endParaRPr lang="bg-BG"/>
        </a:p>
      </dgm:t>
    </dgm:pt>
    <dgm:pt modelId="{643B2385-1ED2-4351-AE96-D2BEC634BFE6}" type="parTrans" cxnId="{6797CF07-75BF-477F-A530-AC878B104956}">
      <dgm:prSet/>
      <dgm:spPr/>
      <dgm:t>
        <a:bodyPr/>
        <a:lstStyle/>
        <a:p>
          <a:endParaRPr lang="bg-BG"/>
        </a:p>
      </dgm:t>
    </dgm:pt>
    <dgm:pt modelId="{3CE5BB8C-4886-4970-A606-42831D17F591}">
      <dgm:prSet phldrT="[Text]"/>
      <dgm:spPr/>
      <dgm:t>
        <a:bodyPr/>
        <a:lstStyle/>
        <a:p>
          <a:r>
            <a:rPr lang="bg-BG" dirty="0" smtClean="0"/>
            <a:t>Достъпност</a:t>
          </a:r>
          <a:endParaRPr lang="bg-BG" dirty="0"/>
        </a:p>
      </dgm:t>
    </dgm:pt>
    <dgm:pt modelId="{325AF98E-944D-4BC3-BA3F-3878D7B2B80B}" type="sibTrans" cxnId="{D45629DD-D0D2-489A-BA39-DBB51161E2CC}">
      <dgm:prSet/>
      <dgm:spPr/>
      <dgm:t>
        <a:bodyPr/>
        <a:lstStyle/>
        <a:p>
          <a:endParaRPr lang="bg-BG"/>
        </a:p>
      </dgm:t>
    </dgm:pt>
    <dgm:pt modelId="{409CD1B0-858A-4B53-9F52-1BC850B20246}" type="parTrans" cxnId="{D45629DD-D0D2-489A-BA39-DBB51161E2CC}">
      <dgm:prSet/>
      <dgm:spPr/>
      <dgm:t>
        <a:bodyPr/>
        <a:lstStyle/>
        <a:p>
          <a:endParaRPr lang="bg-BG"/>
        </a:p>
      </dgm:t>
    </dgm:pt>
    <dgm:pt modelId="{0A508EE5-76AC-4BDE-B384-8E0190BC7BF4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bg-BG" dirty="0" smtClean="0"/>
            <a:t> </a:t>
          </a:r>
          <a:endParaRPr lang="bg-BG" dirty="0"/>
        </a:p>
      </dgm:t>
    </dgm:pt>
    <dgm:pt modelId="{AAAAB6F9-0FCB-49C0-9100-D954F4E93449}" type="sibTrans" cxnId="{AEACF8C5-65C4-436B-86CB-AEA290E98A45}">
      <dgm:prSet/>
      <dgm:spPr/>
      <dgm:t>
        <a:bodyPr/>
        <a:lstStyle/>
        <a:p>
          <a:endParaRPr lang="bg-BG"/>
        </a:p>
      </dgm:t>
    </dgm:pt>
    <dgm:pt modelId="{A61BB284-B5A7-41E3-AD9C-41F573E61A27}" type="parTrans" cxnId="{AEACF8C5-65C4-436B-86CB-AEA290E98A45}">
      <dgm:prSet/>
      <dgm:spPr/>
      <dgm:t>
        <a:bodyPr/>
        <a:lstStyle/>
        <a:p>
          <a:endParaRPr lang="bg-BG"/>
        </a:p>
      </dgm:t>
    </dgm:pt>
    <dgm:pt modelId="{7DED7EB7-1755-4439-8161-BB380F9A4A7D}" type="pres">
      <dgm:prSet presAssocID="{89345FCF-0440-4820-86BB-511B99A74FD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17FC70F9-43AA-4661-9162-0AB1BB670DA6}" type="pres">
      <dgm:prSet presAssocID="{89345FCF-0440-4820-86BB-511B99A74FDD}" presName="radial" presStyleCnt="0">
        <dgm:presLayoutVars>
          <dgm:animLvl val="ctr"/>
        </dgm:presLayoutVars>
      </dgm:prSet>
      <dgm:spPr/>
    </dgm:pt>
    <dgm:pt modelId="{795F2201-7DB1-427B-84D7-9F847CF7955B}" type="pres">
      <dgm:prSet presAssocID="{3CE5BB8C-4886-4970-A606-42831D17F591}" presName="centerShape" presStyleLbl="vennNode1" presStyleIdx="0" presStyleCnt="5"/>
      <dgm:spPr/>
      <dgm:t>
        <a:bodyPr/>
        <a:lstStyle/>
        <a:p>
          <a:endParaRPr lang="bg-BG"/>
        </a:p>
      </dgm:t>
    </dgm:pt>
    <dgm:pt modelId="{808AD554-6D30-48EB-89D9-BE9DE43C093C}" type="pres">
      <dgm:prSet presAssocID="{215FE4C2-7C70-4345-8409-399C05D38678}" presName="node" presStyleLbl="vennNode1" presStyleIdx="1" presStyleCnt="5" custAng="1400021" custScaleX="106068" custScaleY="100649" custRadScaleRad="82881" custRadScaleInc="-31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49BD1B7-8050-4E71-B3FA-1503C2FF92A1}" type="pres">
      <dgm:prSet presAssocID="{0E8FB97B-D35E-43CA-9394-394872ED1428}" presName="node" presStyleLbl="vennNode1" presStyleIdx="2" presStyleCnt="5" custScaleX="119925" custScaleY="10817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FF1E486-3A40-404E-8F11-A4A913B766C4}" type="pres">
      <dgm:prSet presAssocID="{0A508EE5-76AC-4BDE-B384-8E0190BC7BF4}" presName="node" presStyleLbl="vennNode1" presStyleIdx="3" presStyleCnt="5" custScaleX="125985" custScaleY="94478" custRadScaleRad="82066" custRadScaleInc="-31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02CB8E0-606B-4874-A9E5-2A9F3CBAEC02}" type="pres">
      <dgm:prSet presAssocID="{24D8F68A-27AE-4D84-B1A5-30545DD0CE79}" presName="node" presStyleLbl="vennNode1" presStyleIdx="4" presStyleCnt="5" custScaleX="105093" custScaleY="104988" custRadScaleRad="94088" custRadScaleInc="-80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F73E6DE8-29C4-4FF4-A7EE-06B2F19D6AE6}" type="presOf" srcId="{3CE5BB8C-4886-4970-A606-42831D17F591}" destId="{795F2201-7DB1-427B-84D7-9F847CF7955B}" srcOrd="0" destOrd="0" presId="urn:microsoft.com/office/officeart/2005/8/layout/radial3"/>
    <dgm:cxn modelId="{6F6EA96E-3085-45C3-AD0C-9DFAB16A2E5A}" type="presOf" srcId="{24D8F68A-27AE-4D84-B1A5-30545DD0CE79}" destId="{E02CB8E0-606B-4874-A9E5-2A9F3CBAEC02}" srcOrd="0" destOrd="0" presId="urn:microsoft.com/office/officeart/2005/8/layout/radial3"/>
    <dgm:cxn modelId="{680198E0-0FD9-4E93-A986-B4D008C4365A}" type="presOf" srcId="{0E8FB97B-D35E-43CA-9394-394872ED1428}" destId="{949BD1B7-8050-4E71-B3FA-1503C2FF92A1}" srcOrd="0" destOrd="0" presId="urn:microsoft.com/office/officeart/2005/8/layout/radial3"/>
    <dgm:cxn modelId="{AEACF8C5-65C4-436B-86CB-AEA290E98A45}" srcId="{3CE5BB8C-4886-4970-A606-42831D17F591}" destId="{0A508EE5-76AC-4BDE-B384-8E0190BC7BF4}" srcOrd="2" destOrd="0" parTransId="{A61BB284-B5A7-41E3-AD9C-41F573E61A27}" sibTransId="{AAAAB6F9-0FCB-49C0-9100-D954F4E93449}"/>
    <dgm:cxn modelId="{6E1034E1-842D-4924-9B6A-301C8FD0B354}" srcId="{3CE5BB8C-4886-4970-A606-42831D17F591}" destId="{0E8FB97B-D35E-43CA-9394-394872ED1428}" srcOrd="1" destOrd="0" parTransId="{A4B3C6A6-2930-4A5A-94E1-43E6049837A5}" sibTransId="{C305B45C-88F8-490C-8339-07DBF0B12046}"/>
    <dgm:cxn modelId="{E62382D2-2084-4420-B452-4A97AB5D5428}" type="presOf" srcId="{89345FCF-0440-4820-86BB-511B99A74FDD}" destId="{7DED7EB7-1755-4439-8161-BB380F9A4A7D}" srcOrd="0" destOrd="0" presId="urn:microsoft.com/office/officeart/2005/8/layout/radial3"/>
    <dgm:cxn modelId="{E057855C-802C-4FC9-AD62-360FC2B08E5F}" type="presOf" srcId="{0A508EE5-76AC-4BDE-B384-8E0190BC7BF4}" destId="{FFF1E486-3A40-404E-8F11-A4A913B766C4}" srcOrd="0" destOrd="0" presId="urn:microsoft.com/office/officeart/2005/8/layout/radial3"/>
    <dgm:cxn modelId="{6797CF07-75BF-477F-A530-AC878B104956}" srcId="{3CE5BB8C-4886-4970-A606-42831D17F591}" destId="{24D8F68A-27AE-4D84-B1A5-30545DD0CE79}" srcOrd="3" destOrd="0" parTransId="{643B2385-1ED2-4351-AE96-D2BEC634BFE6}" sibTransId="{2B56362F-8841-4774-82BF-17ABD9B8662C}"/>
    <dgm:cxn modelId="{7873DA0F-0BF7-4CAC-B67D-0A45E161F018}" srcId="{3CE5BB8C-4886-4970-A606-42831D17F591}" destId="{215FE4C2-7C70-4345-8409-399C05D38678}" srcOrd="0" destOrd="0" parTransId="{F96A25B1-9097-47FC-B378-672CBC095800}" sibTransId="{851D04FE-1F46-432B-8438-51A10E6A9999}"/>
    <dgm:cxn modelId="{A8EE4E42-FD13-44AC-B3EE-F724808FB0E1}" type="presOf" srcId="{215FE4C2-7C70-4345-8409-399C05D38678}" destId="{808AD554-6D30-48EB-89D9-BE9DE43C093C}" srcOrd="0" destOrd="0" presId="urn:microsoft.com/office/officeart/2005/8/layout/radial3"/>
    <dgm:cxn modelId="{D45629DD-D0D2-489A-BA39-DBB51161E2CC}" srcId="{89345FCF-0440-4820-86BB-511B99A74FDD}" destId="{3CE5BB8C-4886-4970-A606-42831D17F591}" srcOrd="0" destOrd="0" parTransId="{409CD1B0-858A-4B53-9F52-1BC850B20246}" sibTransId="{325AF98E-944D-4BC3-BA3F-3878D7B2B80B}"/>
    <dgm:cxn modelId="{2AFAC28A-C348-413D-AEBA-C0D911D36FC8}" type="presParOf" srcId="{7DED7EB7-1755-4439-8161-BB380F9A4A7D}" destId="{17FC70F9-43AA-4661-9162-0AB1BB670DA6}" srcOrd="0" destOrd="0" presId="urn:microsoft.com/office/officeart/2005/8/layout/radial3"/>
    <dgm:cxn modelId="{46BDAD77-1818-4104-B8BE-308721FBF64B}" type="presParOf" srcId="{17FC70F9-43AA-4661-9162-0AB1BB670DA6}" destId="{795F2201-7DB1-427B-84D7-9F847CF7955B}" srcOrd="0" destOrd="0" presId="urn:microsoft.com/office/officeart/2005/8/layout/radial3"/>
    <dgm:cxn modelId="{98055BB0-972D-4C1E-8AC2-C86E2339B2EA}" type="presParOf" srcId="{17FC70F9-43AA-4661-9162-0AB1BB670DA6}" destId="{808AD554-6D30-48EB-89D9-BE9DE43C093C}" srcOrd="1" destOrd="0" presId="urn:microsoft.com/office/officeart/2005/8/layout/radial3"/>
    <dgm:cxn modelId="{C2F9E425-6D46-4CA4-8FEF-319A0072AEA5}" type="presParOf" srcId="{17FC70F9-43AA-4661-9162-0AB1BB670DA6}" destId="{949BD1B7-8050-4E71-B3FA-1503C2FF92A1}" srcOrd="2" destOrd="0" presId="urn:microsoft.com/office/officeart/2005/8/layout/radial3"/>
    <dgm:cxn modelId="{900E0FC8-4163-445F-BFE9-841DEE8693F9}" type="presParOf" srcId="{17FC70F9-43AA-4661-9162-0AB1BB670DA6}" destId="{FFF1E486-3A40-404E-8F11-A4A913B766C4}" srcOrd="3" destOrd="0" presId="urn:microsoft.com/office/officeart/2005/8/layout/radial3"/>
    <dgm:cxn modelId="{DE5E8A50-E969-410C-971A-CBB37B9242F1}" type="presParOf" srcId="{17FC70F9-43AA-4661-9162-0AB1BB670DA6}" destId="{E02CB8E0-606B-4874-A9E5-2A9F3CBAEC02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F2201-7DB1-427B-84D7-9F847CF7955B}">
      <dsp:nvSpPr>
        <dsp:cNvPr id="0" name=""/>
        <dsp:cNvSpPr/>
      </dsp:nvSpPr>
      <dsp:spPr>
        <a:xfrm>
          <a:off x="1668705" y="1158225"/>
          <a:ext cx="2831000" cy="28310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Достъпност</a:t>
          </a:r>
          <a:endParaRPr lang="bg-BG" sz="2800" kern="1200" dirty="0"/>
        </a:p>
      </dsp:txBody>
      <dsp:txXfrm>
        <a:off x="2083295" y="1572815"/>
        <a:ext cx="2001820" cy="2001820"/>
      </dsp:txXfrm>
    </dsp:sp>
    <dsp:sp modelId="{808AD554-6D30-48EB-89D9-BE9DE43C093C}">
      <dsp:nvSpPr>
        <dsp:cNvPr id="0" name=""/>
        <dsp:cNvSpPr/>
      </dsp:nvSpPr>
      <dsp:spPr>
        <a:xfrm rot="1400021">
          <a:off x="2325997" y="333379"/>
          <a:ext cx="1501392" cy="142468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2800" kern="1200" dirty="0"/>
        </a:p>
      </dsp:txBody>
      <dsp:txXfrm>
        <a:off x="2545871" y="542019"/>
        <a:ext cx="1061644" cy="1007406"/>
      </dsp:txXfrm>
    </dsp:sp>
    <dsp:sp modelId="{949BD1B7-8050-4E71-B3FA-1503C2FF92A1}">
      <dsp:nvSpPr>
        <dsp:cNvPr id="0" name=""/>
        <dsp:cNvSpPr/>
      </dsp:nvSpPr>
      <dsp:spPr>
        <a:xfrm>
          <a:off x="4079069" y="1808131"/>
          <a:ext cx="1697538" cy="153118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2800" kern="1200" dirty="0"/>
        </a:p>
      </dsp:txBody>
      <dsp:txXfrm>
        <a:off x="4327668" y="2032368"/>
        <a:ext cx="1200340" cy="1082715"/>
      </dsp:txXfrm>
    </dsp:sp>
    <dsp:sp modelId="{FFF1E486-3A40-404E-8F11-A4A913B766C4}">
      <dsp:nvSpPr>
        <dsp:cNvPr id="0" name=""/>
        <dsp:cNvSpPr/>
      </dsp:nvSpPr>
      <dsp:spPr>
        <a:xfrm>
          <a:off x="2200057" y="3418034"/>
          <a:ext cx="1783318" cy="133733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 </a:t>
          </a:r>
          <a:endParaRPr lang="bg-BG" sz="2800" kern="1200" dirty="0"/>
        </a:p>
      </dsp:txBody>
      <dsp:txXfrm>
        <a:off x="2461218" y="3613882"/>
        <a:ext cx="1260996" cy="945640"/>
      </dsp:txXfrm>
    </dsp:sp>
    <dsp:sp modelId="{E02CB8E0-606B-4874-A9E5-2A9F3CBAEC02}">
      <dsp:nvSpPr>
        <dsp:cNvPr id="0" name=""/>
        <dsp:cNvSpPr/>
      </dsp:nvSpPr>
      <dsp:spPr>
        <a:xfrm>
          <a:off x="605911" y="1852524"/>
          <a:ext cx="1487591" cy="148610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800" kern="1200" dirty="0" smtClean="0"/>
            <a:t> </a:t>
          </a:r>
          <a:endParaRPr lang="bg-BG" sz="2800" kern="1200" dirty="0"/>
        </a:p>
      </dsp:txBody>
      <dsp:txXfrm>
        <a:off x="823764" y="2070159"/>
        <a:ext cx="1051885" cy="1050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6754D-AD39-455A-BE0E-188A2AD3B374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6C35D-EF9E-4B5C-87DB-0328B42F24C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51278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25448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03755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31708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64844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Докато плътноста на аптекте в EU намалява то в България не спира да се увеличава от 4,1 на 4,5 за 10000 души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8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7333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Нови области с денонощни аптеки - Благоевград, Плевен, Кърджали и Сливен;</a:t>
            </a:r>
          </a:p>
          <a:p>
            <a:endParaRPr lang="ru-RU" dirty="0" smtClean="0"/>
          </a:p>
          <a:p>
            <a:r>
              <a:rPr lang="ru-RU" dirty="0" smtClean="0"/>
              <a:t>Квартали на София с нови</a:t>
            </a:r>
            <a:r>
              <a:rPr lang="ru-RU" baseline="0" dirty="0" smtClean="0"/>
              <a:t> денонощни аптеки - Възраждане, Подуене, Кремиковци, Искър и Витоша - с население над 280 000 души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10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84439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 smtClean="0"/>
              <a:t>Необходимото</a:t>
            </a:r>
            <a:r>
              <a:rPr lang="bg-BG" baseline="0" dirty="0" smtClean="0"/>
              <a:t> лекарство, в точното време, на правилното място, отпуснато от фармацевт, на достъпна за пациента цена!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16 критични проблема - 16 ефективни решения за достъпа на лекарства и фармацевтични услуги</a:t>
            </a:r>
            <a:endParaRPr lang="bg-B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6C35D-EF9E-4B5C-87DB-0328B42F24C0}" type="slidenum">
              <a:rPr lang="bg-BG" smtClean="0"/>
              <a:t>11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51169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4506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31699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81923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1305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6447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0428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4263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1657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6337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5558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4975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03199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0154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09440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3390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2576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EB843-7F26-4435-B8DB-80278EFBB58F}" type="datetimeFigureOut">
              <a:rPr lang="bg-BG" smtClean="0"/>
              <a:t>10.2.2025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702CAC0-86DA-4A7D-843F-E48E4870BE6F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3285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3.xml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microsoft.com/office/2007/relationships/diagramDrawing" Target="../diagrams/drawing1.xml"/><Relationship Id="rId5" Type="http://schemas.openxmlformats.org/officeDocument/2006/relationships/image" Target="../media/image3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jpeg"/><Relationship Id="rId9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bphu.bg/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585" y="6120713"/>
            <a:ext cx="2628227" cy="737287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Пресклуб </a:t>
            </a:r>
            <a:r>
              <a:rPr lang="bg-BG" dirty="0"/>
              <a:t>на </a:t>
            </a:r>
            <a:r>
              <a:rPr lang="bg-BG" dirty="0" smtClean="0"/>
              <a:t>БФС</a:t>
            </a:r>
          </a:p>
          <a:p>
            <a:r>
              <a:rPr lang="bg-BG" dirty="0" smtClean="0"/>
              <a:t>10.02.202</a:t>
            </a:r>
            <a:r>
              <a:rPr lang="bg-BG" dirty="0"/>
              <a:t>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05431" y="119122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g-BG" sz="3200" dirty="0">
                <a:solidFill>
                  <a:srgbClr val="90C226"/>
                </a:solidFill>
                <a:ea typeface="+mj-ea"/>
                <a:cs typeface="+mj-cs"/>
              </a:rPr>
              <a:t>10</a:t>
            </a:r>
            <a:r>
              <a:rPr lang="bg-BG" sz="3200" baseline="30000" dirty="0">
                <a:solidFill>
                  <a:srgbClr val="90C226"/>
                </a:solidFill>
                <a:ea typeface="+mj-ea"/>
                <a:cs typeface="+mj-cs"/>
              </a:rPr>
              <a:t>ти</a:t>
            </a:r>
            <a:r>
              <a:rPr lang="bg-BG" sz="3200" dirty="0">
                <a:solidFill>
                  <a:srgbClr val="90C226"/>
                </a:solidFill>
                <a:ea typeface="+mj-ea"/>
                <a:cs typeface="+mj-cs"/>
              </a:rPr>
              <a:t> февруари, 2025 г</a:t>
            </a:r>
            <a:r>
              <a:rPr lang="bg-BG" sz="3200" dirty="0" smtClean="0">
                <a:solidFill>
                  <a:srgbClr val="90C226"/>
                </a:solidFill>
                <a:ea typeface="+mj-ea"/>
                <a:cs typeface="+mj-cs"/>
              </a:rPr>
              <a:t>.</a:t>
            </a:r>
            <a:endParaRPr lang="bg-BG" dirty="0"/>
          </a:p>
        </p:txBody>
      </p:sp>
      <p:sp>
        <p:nvSpPr>
          <p:cNvPr id="6" name="Rectangle 5"/>
          <p:cNvSpPr/>
          <p:nvPr/>
        </p:nvSpPr>
        <p:spPr>
          <a:xfrm>
            <a:off x="445966" y="2240774"/>
            <a:ext cx="11214930" cy="2585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18 ГОДИНИ </a:t>
            </a:r>
            <a:b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/>
            </a:r>
            <a:b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</a:t>
            </a:r>
            <a:r>
              <a:rPr lang="bg-BG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ъ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лгарски фармацевтичен 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</a:t>
            </a:r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ъюз</a:t>
            </a:r>
            <a:endParaRPr lang="bg-BG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752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17242" y="2415062"/>
            <a:ext cx="43744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През 2006 г. е приет Закона за съсловната организация на магистър – фармацевтите (ЗСОМФ). </a:t>
            </a: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mtClean="0"/>
              <a:t>На </a:t>
            </a:r>
            <a:r>
              <a:rPr lang="ru-RU" smtClean="0"/>
              <a:t>10 </a:t>
            </a:r>
            <a:r>
              <a:rPr lang="ru-RU" dirty="0" smtClean="0"/>
              <a:t>февруари </a:t>
            </a:r>
            <a:r>
              <a:rPr lang="ru-RU" dirty="0"/>
              <a:t>2007 г. на конгрес, проведен в София е учреден Българският фармацевтичен съюз (БФС) като единствена законово представена съсловна организация, която понастоящем обединява всички магистър - фармацевти в Република </a:t>
            </a:r>
            <a:r>
              <a:rPr lang="ru-RU" dirty="0" smtClean="0"/>
              <a:t>България</a:t>
            </a:r>
            <a:endParaRPr lang="bg-BG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138350" y="1431412"/>
            <a:ext cx="27322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НАЧАЛОТО</a:t>
            </a:r>
            <a:endParaRPr lang="bg-BG" sz="25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4842843" y="1046205"/>
            <a:ext cx="6936290" cy="5688673"/>
            <a:chOff x="4842843" y="1046205"/>
            <a:chExt cx="6936290" cy="568867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2843" y="1669939"/>
              <a:ext cx="3205170" cy="259084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2353" y="4376536"/>
              <a:ext cx="3144456" cy="235834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9128" y="1046205"/>
              <a:ext cx="3374832" cy="253112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8638" y="3742348"/>
              <a:ext cx="3070495" cy="23028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584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98428" y="1128459"/>
            <a:ext cx="6310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Състояние на работната сила от фармацевти</a:t>
            </a:r>
            <a:endParaRPr lang="bg-BG" sz="25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881" y="1046204"/>
            <a:ext cx="1444628" cy="1156853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702286"/>
              </p:ext>
            </p:extLst>
          </p:nvPr>
        </p:nvGraphicFramePr>
        <p:xfrm>
          <a:off x="836899" y="2474212"/>
          <a:ext cx="4919466" cy="42481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3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3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1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2632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Година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Състояние на</a:t>
                      </a:r>
                      <a:br>
                        <a:rPr lang="ru-RU" sz="1400" u="none" strike="noStrike" dirty="0">
                          <a:effectLst/>
                        </a:rPr>
                      </a:br>
                      <a:r>
                        <a:rPr lang="ru-RU" sz="1400" u="none" strike="noStrike" dirty="0">
                          <a:effectLst/>
                        </a:rPr>
                        <a:t>раб. сила магистър-фармацевти към 31.12. на съответната година (бр.)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практикуващи фармацевти в аптеките за обслужване на населението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5729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5084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5975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5302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2016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6131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5440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6352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5636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6453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5726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6468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5739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6585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5843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6608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5864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6861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6088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7085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6287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777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7491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6647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8405717"/>
              </p:ext>
            </p:extLst>
          </p:nvPr>
        </p:nvGraphicFramePr>
        <p:xfrm>
          <a:off x="6350497" y="2500184"/>
          <a:ext cx="5493159" cy="4222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9981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98428" y="1128459"/>
            <a:ext cx="6310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Състояние на работната сила от фармацевти</a:t>
            </a:r>
            <a:endParaRPr lang="bg-BG" sz="25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881" y="1046204"/>
            <a:ext cx="1444628" cy="1156853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477540"/>
              </p:ext>
            </p:extLst>
          </p:nvPr>
        </p:nvGraphicFramePr>
        <p:xfrm>
          <a:off x="375170" y="2385523"/>
          <a:ext cx="5526836" cy="4291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9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5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5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95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95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09484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 dirty="0">
                          <a:effectLst/>
                        </a:rPr>
                        <a:t>Година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До 30 год. (%)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 dirty="0">
                          <a:effectLst/>
                        </a:rPr>
                        <a:t>31 - 40 год. (%)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41 - 50 год. (%)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51 - 60 год. (%)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61 - 70 год. (%)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Над 70 год. (%)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21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22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27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2021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19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2022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13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2023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16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13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13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9539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2024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20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25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18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13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>
                          <a:effectLst/>
                        </a:rPr>
                        <a:t>12</a:t>
                      </a:r>
                      <a:endParaRPr lang="bg-BG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600" u="none" strike="noStrike" dirty="0">
                          <a:effectLst/>
                        </a:rPr>
                        <a:t>12</a:t>
                      </a:r>
                      <a:endParaRPr lang="bg-BG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2696614"/>
              </p:ext>
            </p:extLst>
          </p:nvPr>
        </p:nvGraphicFramePr>
        <p:xfrm>
          <a:off x="6204858" y="2385523"/>
          <a:ext cx="5784980" cy="4291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043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98428" y="1128459"/>
            <a:ext cx="63100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Състояние на работната сила от фармацевти</a:t>
            </a:r>
            <a:endParaRPr lang="bg-BG" sz="25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9881" y="1046204"/>
            <a:ext cx="1444628" cy="115685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540696"/>
              </p:ext>
            </p:extLst>
          </p:nvPr>
        </p:nvGraphicFramePr>
        <p:xfrm>
          <a:off x="962866" y="2598347"/>
          <a:ext cx="4486211" cy="41583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9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8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82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11358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Година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Жени (%)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Мъже (%)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80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2015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80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2016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80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2017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80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80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2019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80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80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20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2021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21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2022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21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2023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79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21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0150"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2024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>
                          <a:effectLst/>
                        </a:rPr>
                        <a:t>78</a:t>
                      </a:r>
                      <a:endParaRPr lang="bg-BG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g-BG" sz="1400" u="none" strike="noStrike" dirty="0">
                          <a:effectLst/>
                        </a:rPr>
                        <a:t>22</a:t>
                      </a:r>
                      <a:endParaRPr lang="bg-BG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1834789"/>
              </p:ext>
            </p:extLst>
          </p:nvPr>
        </p:nvGraphicFramePr>
        <p:xfrm>
          <a:off x="6204857" y="2598347"/>
          <a:ext cx="5875849" cy="415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3994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5084" y="2762044"/>
            <a:ext cx="519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 smtClean="0"/>
              <a:t>Европейски съюз</a:t>
            </a:r>
            <a:r>
              <a:rPr lang="bg-BG" b="1" i="1" baseline="30000" dirty="0" smtClean="0"/>
              <a:t>*</a:t>
            </a:r>
            <a:endParaRPr lang="bg-BG" b="1" i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75715" y="3362078"/>
            <a:ext cx="55714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Плътност – средно </a:t>
            </a:r>
            <a:r>
              <a:rPr lang="bg-BG" dirty="0" smtClean="0"/>
              <a:t>9,6 </a:t>
            </a:r>
            <a:r>
              <a:rPr lang="bg-BG" dirty="0"/>
              <a:t>фармацевта на 10 000 </a:t>
            </a:r>
            <a:r>
              <a:rPr lang="bg-BG" dirty="0" smtClean="0"/>
              <a:t>жители (24% над показателите за ЕС);</a:t>
            </a:r>
            <a:endParaRPr lang="en-US" dirty="0" smtClean="0"/>
          </a:p>
          <a:p>
            <a:pPr lvl="0"/>
            <a:endParaRPr lang="bg-B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Средно по </a:t>
            </a:r>
            <a:r>
              <a:rPr lang="bg-BG" dirty="0" smtClean="0"/>
              <a:t>2,</a:t>
            </a:r>
            <a:r>
              <a:rPr lang="bg-BG" dirty="0"/>
              <a:t>2</a:t>
            </a:r>
            <a:r>
              <a:rPr lang="bg-BG" dirty="0" smtClean="0"/>
              <a:t> фармацевта </a:t>
            </a:r>
            <a:r>
              <a:rPr lang="bg-BG" dirty="0"/>
              <a:t>работят в една аптека на пълен работен ден</a:t>
            </a:r>
            <a:r>
              <a:rPr lang="bg-BG" dirty="0" smtClean="0"/>
              <a:t>;</a:t>
            </a:r>
          </a:p>
          <a:p>
            <a:endParaRPr lang="bg-B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Съотношение на половете - </a:t>
            </a:r>
            <a:r>
              <a:rPr lang="bg-BG" dirty="0" smtClean="0"/>
              <a:t>78% </a:t>
            </a:r>
            <a:r>
              <a:rPr lang="bg-BG" dirty="0"/>
              <a:t>жени / </a:t>
            </a:r>
            <a:r>
              <a:rPr lang="bg-BG" dirty="0" smtClean="0"/>
              <a:t>22% мъже;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Съотношението на фармацевтите в трудоспособна и над трудоспособна възраст е </a:t>
            </a:r>
            <a:r>
              <a:rPr lang="ru-RU" dirty="0" smtClean="0"/>
              <a:t>81% </a:t>
            </a:r>
            <a:r>
              <a:rPr lang="ru-RU" dirty="0"/>
              <a:t>към </a:t>
            </a:r>
            <a:r>
              <a:rPr lang="ru-RU" dirty="0" smtClean="0"/>
              <a:t>18%.</a:t>
            </a:r>
            <a:endParaRPr lang="bg-BG" dirty="0"/>
          </a:p>
        </p:txBody>
      </p:sp>
      <p:sp>
        <p:nvSpPr>
          <p:cNvPr id="18" name="TextBox 17"/>
          <p:cNvSpPr txBox="1"/>
          <p:nvPr/>
        </p:nvSpPr>
        <p:spPr>
          <a:xfrm>
            <a:off x="610320" y="3378487"/>
            <a:ext cx="53819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Плътност – средно 7,3 фармацевта на 10 000 жители;</a:t>
            </a:r>
            <a:endParaRPr lang="en-US" dirty="0" smtClean="0"/>
          </a:p>
          <a:p>
            <a:pPr lvl="0"/>
            <a:endParaRPr lang="bg-B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Средно по </a:t>
            </a:r>
            <a:r>
              <a:rPr lang="en-US" dirty="0" smtClean="0"/>
              <a:t>2,62</a:t>
            </a:r>
            <a:r>
              <a:rPr lang="bg-BG" dirty="0" smtClean="0"/>
              <a:t>-ма </a:t>
            </a:r>
            <a:r>
              <a:rPr lang="bg-BG" dirty="0"/>
              <a:t>фармацевти работят в една аптека на пълен работен ден</a:t>
            </a:r>
            <a:r>
              <a:rPr lang="bg-BG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smtClean="0"/>
              <a:t>Съотношение на половете - </a:t>
            </a:r>
            <a:r>
              <a:rPr lang="en-US" dirty="0" smtClean="0"/>
              <a:t>77</a:t>
            </a:r>
            <a:r>
              <a:rPr lang="bg-BG" dirty="0" smtClean="0"/>
              <a:t>% жени / 2</a:t>
            </a:r>
            <a:r>
              <a:rPr lang="en-US" dirty="0" smtClean="0"/>
              <a:t>3</a:t>
            </a:r>
            <a:r>
              <a:rPr lang="bg-BG" dirty="0" smtClean="0"/>
              <a:t>% мъже</a:t>
            </a: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</p:txBody>
      </p:sp>
      <p:sp>
        <p:nvSpPr>
          <p:cNvPr id="20" name="TextBox 19"/>
          <p:cNvSpPr txBox="1"/>
          <p:nvPr/>
        </p:nvSpPr>
        <p:spPr>
          <a:xfrm>
            <a:off x="6251140" y="2762044"/>
            <a:ext cx="519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 smtClean="0"/>
              <a:t>България</a:t>
            </a:r>
            <a:endParaRPr lang="bg-BG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2898428" y="1128459"/>
            <a:ext cx="631000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Достъп до магистър - фармацевт</a:t>
            </a:r>
            <a:endParaRPr lang="bg-BG" sz="25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5314" y="1169185"/>
            <a:ext cx="1680512" cy="13457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98305" y="6211669"/>
            <a:ext cx="55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i="1" dirty="0" smtClean="0"/>
              <a:t>*източник – </a:t>
            </a:r>
            <a:r>
              <a:rPr lang="en-US" sz="1400" i="1" dirty="0" smtClean="0"/>
              <a:t>PGEU’2024</a:t>
            </a:r>
            <a:endParaRPr lang="bg-BG" i="1" dirty="0"/>
          </a:p>
        </p:txBody>
      </p:sp>
    </p:spTree>
    <p:extLst>
      <p:ext uri="{BB962C8B-B14F-4D97-AF65-F5344CB8AC3E}">
        <p14:creationId xmlns:p14="http://schemas.microsoft.com/office/powerpoint/2010/main" val="89926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98527" y="1169185"/>
            <a:ext cx="592064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Състояние на аптечната мрежа в началото на 2025 г.</a:t>
            </a:r>
            <a:r>
              <a:rPr lang="bg-BG" sz="2500" b="1" baseline="30000" dirty="0"/>
              <a:t>*</a:t>
            </a:r>
            <a:endParaRPr lang="bg-BG" sz="2500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8305" y="6211669"/>
            <a:ext cx="557144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i="1" dirty="0" smtClean="0"/>
              <a:t>*НЗИС - </a:t>
            </a:r>
            <a:r>
              <a:rPr lang="ru-RU" sz="1400" i="1" dirty="0" smtClean="0"/>
              <a:t>Публичен </a:t>
            </a:r>
            <a:r>
              <a:rPr lang="ru-RU" sz="1400" i="1" dirty="0"/>
              <a:t>регистър на Разрешенията за търговия на дребно с лекарствени продукти (Регистър Аптеки)</a:t>
            </a:r>
          </a:p>
          <a:p>
            <a:endParaRPr lang="bg-BG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605" y="904615"/>
            <a:ext cx="1081922" cy="10819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587" y="2967152"/>
            <a:ext cx="57328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Брой на аптеките в България - </a:t>
            </a:r>
            <a:r>
              <a:rPr lang="bg-BG" b="1" dirty="0" smtClean="0"/>
              <a:t>3228</a:t>
            </a: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Аптеки за обслужване на населението - </a:t>
            </a:r>
            <a:r>
              <a:rPr lang="bg-BG" b="1" dirty="0" smtClean="0"/>
              <a:t>3023</a:t>
            </a: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Аптеки обслужващи болничните заведения (болнични аптеки) – </a:t>
            </a:r>
            <a:r>
              <a:rPr lang="bg-BG" b="1" dirty="0" smtClean="0"/>
              <a:t>205</a:t>
            </a: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Брой на новите разрешенията за откриване на аптеки през 2024 г. – </a:t>
            </a:r>
            <a:r>
              <a:rPr lang="bg-BG" b="1" dirty="0" smtClean="0"/>
              <a:t>173</a:t>
            </a:r>
            <a:endParaRPr lang="bg-BG" b="1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3662888"/>
              </p:ext>
            </p:extLst>
          </p:nvPr>
        </p:nvGraphicFramePr>
        <p:xfrm>
          <a:off x="6337116" y="2935635"/>
          <a:ext cx="5627201" cy="3675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713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92273" y="1169185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Достъп до аптека</a:t>
            </a:r>
            <a:endParaRPr lang="bg-BG" sz="25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65084" y="2762044"/>
            <a:ext cx="519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baseline="30000" dirty="0" smtClean="0"/>
              <a:t>*</a:t>
            </a:r>
            <a:r>
              <a:rPr lang="bg-BG" b="1" i="1" dirty="0" smtClean="0"/>
              <a:t>Европейската аптека към 2024 г.</a:t>
            </a:r>
            <a:endParaRPr lang="bg-BG" b="1" i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75715" y="3362078"/>
            <a:ext cx="557144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Една </a:t>
            </a:r>
            <a:r>
              <a:rPr lang="bg-BG" dirty="0"/>
              <a:t>аптека </a:t>
            </a:r>
            <a:r>
              <a:rPr lang="bg-BG" dirty="0" smtClean="0"/>
              <a:t>обслужва средно 2300 пациенти;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Плътността на аптеките е 4,5 аптеки на 10 000 души;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средно </a:t>
            </a:r>
            <a:r>
              <a:rPr lang="bg-BG" dirty="0" smtClean="0"/>
              <a:t>по 2,2 </a:t>
            </a:r>
            <a:r>
              <a:rPr lang="bg-BG" dirty="0"/>
              <a:t>фармацевти работят в една аптека на пълен работен </a:t>
            </a:r>
            <a:r>
              <a:rPr lang="bg-BG" dirty="0" smtClean="0"/>
              <a:t>ден;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78% </a:t>
            </a:r>
            <a:r>
              <a:rPr lang="bg-BG" dirty="0"/>
              <a:t>от жителите на </a:t>
            </a:r>
            <a:r>
              <a:rPr lang="bg-BG" dirty="0" smtClean="0"/>
              <a:t>БГ </a:t>
            </a:r>
            <a:r>
              <a:rPr lang="bg-BG" dirty="0"/>
              <a:t>достигат аптеката в рамките на 5 </a:t>
            </a:r>
            <a:r>
              <a:rPr lang="bg-BG" dirty="0" smtClean="0"/>
              <a:t>мин;</a:t>
            </a: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98,</a:t>
            </a:r>
            <a:r>
              <a:rPr lang="en-US" dirty="0" smtClean="0"/>
              <a:t>8</a:t>
            </a:r>
            <a:r>
              <a:rPr lang="bg-BG" dirty="0" smtClean="0"/>
              <a:t>% </a:t>
            </a:r>
            <a:r>
              <a:rPr lang="bg-BG" dirty="0"/>
              <a:t>от жителите на </a:t>
            </a:r>
            <a:r>
              <a:rPr lang="bg-BG" dirty="0" smtClean="0"/>
              <a:t>БГ </a:t>
            </a:r>
            <a:r>
              <a:rPr lang="bg-BG" dirty="0"/>
              <a:t>достигат аптеката </a:t>
            </a:r>
            <a:r>
              <a:rPr lang="bg-BG" dirty="0" smtClean="0"/>
              <a:t>в </a:t>
            </a:r>
            <a:r>
              <a:rPr lang="bg-BG" dirty="0"/>
              <a:t>рамките на 30 мин</a:t>
            </a:r>
            <a:r>
              <a:rPr lang="bg-BG" dirty="0" smtClean="0"/>
              <a:t>.</a:t>
            </a:r>
            <a:endParaRPr lang="bg-BG" dirty="0"/>
          </a:p>
          <a:p>
            <a:endParaRPr lang="bg-BG" dirty="0" smtClean="0"/>
          </a:p>
          <a:p>
            <a:r>
              <a:rPr lang="bg-BG" sz="1600" i="1" dirty="0" smtClean="0"/>
              <a:t>България </a:t>
            </a:r>
            <a:r>
              <a:rPr lang="bg-BG" sz="1600" i="1" dirty="0"/>
              <a:t>е на </a:t>
            </a:r>
            <a:r>
              <a:rPr lang="en-US" sz="1600" i="1" dirty="0"/>
              <a:t>4</a:t>
            </a:r>
            <a:r>
              <a:rPr lang="bg-BG" sz="1600" i="1" dirty="0" smtClean="0"/>
              <a:t>-то </a:t>
            </a:r>
            <a:r>
              <a:rPr lang="bg-BG" sz="1600" i="1" dirty="0"/>
              <a:t>място по брой на аптеките на глава от населението </a:t>
            </a:r>
            <a:r>
              <a:rPr lang="bg-BG" sz="1600" i="1" dirty="0" smtClean="0"/>
              <a:t>след</a:t>
            </a:r>
            <a:r>
              <a:rPr lang="en-US" sz="1600" i="1" dirty="0" smtClean="0"/>
              <a:t> </a:t>
            </a:r>
            <a:r>
              <a:rPr lang="bg-BG" sz="1600" i="1" dirty="0" smtClean="0"/>
              <a:t>Испания, </a:t>
            </a:r>
            <a:r>
              <a:rPr lang="bg-BG" sz="1600" i="1" dirty="0"/>
              <a:t>Кипър и </a:t>
            </a:r>
            <a:r>
              <a:rPr lang="bg-BG" sz="1600" i="1" dirty="0" smtClean="0"/>
              <a:t>Гърция</a:t>
            </a:r>
            <a:endParaRPr lang="bg-BG" sz="1600" i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6605" y="904615"/>
            <a:ext cx="1081922" cy="10819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49178" y="3362078"/>
            <a:ext cx="53819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Една </a:t>
            </a:r>
            <a:r>
              <a:rPr lang="bg-BG" dirty="0"/>
              <a:t>аптека </a:t>
            </a:r>
            <a:r>
              <a:rPr lang="bg-BG" dirty="0" smtClean="0"/>
              <a:t>обслужва средно 4150 пациенти;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Плътността на аптеките е 3,3 аптеки на 10 000 души;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средно </a:t>
            </a:r>
            <a:r>
              <a:rPr lang="bg-BG" dirty="0" smtClean="0"/>
              <a:t>по 2,6-ма </a:t>
            </a:r>
            <a:r>
              <a:rPr lang="bg-BG" dirty="0"/>
              <a:t>фармацевти работят в една аптека на пълен работен </a:t>
            </a:r>
            <a:r>
              <a:rPr lang="bg-BG" dirty="0" smtClean="0"/>
              <a:t>ден;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58% от жителите на ЕС достигат аптеката в рамките на 5 </a:t>
            </a:r>
            <a:r>
              <a:rPr lang="bg-BG" dirty="0" smtClean="0"/>
              <a:t>мин;</a:t>
            </a:r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98</a:t>
            </a:r>
            <a:r>
              <a:rPr lang="bg-BG" dirty="0"/>
              <a:t>% от жителите на ЕС достигат аптеката </a:t>
            </a:r>
            <a:r>
              <a:rPr lang="bg-BG" dirty="0" smtClean="0"/>
              <a:t>в </a:t>
            </a:r>
            <a:r>
              <a:rPr lang="bg-BG" dirty="0"/>
              <a:t>рамките на 30 мин</a:t>
            </a:r>
            <a:r>
              <a:rPr lang="bg-BG" dirty="0" smtClean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1140" y="2762044"/>
            <a:ext cx="5190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 smtClean="0"/>
              <a:t>Българската аптека към 2024 г.</a:t>
            </a:r>
            <a:endParaRPr lang="bg-BG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130884" y="6457466"/>
            <a:ext cx="557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i="1" dirty="0" smtClean="0"/>
              <a:t>*Източник </a:t>
            </a:r>
            <a:r>
              <a:rPr lang="en-US" sz="1400" i="1" dirty="0" smtClean="0"/>
              <a:t>PGEU ’2024</a:t>
            </a:r>
            <a:endParaRPr lang="bg-BG" i="1" dirty="0"/>
          </a:p>
        </p:txBody>
      </p:sp>
    </p:spTree>
    <p:extLst>
      <p:ext uri="{BB962C8B-B14F-4D97-AF65-F5344CB8AC3E}">
        <p14:creationId xmlns:p14="http://schemas.microsoft.com/office/powerpoint/2010/main" val="285995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59881" y="891017"/>
            <a:ext cx="81269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Достъп до аптека</a:t>
            </a:r>
            <a:r>
              <a:rPr lang="en-US" sz="2500" b="1" dirty="0" smtClean="0"/>
              <a:t> </a:t>
            </a:r>
            <a:r>
              <a:rPr lang="bg-BG" sz="2500" b="1" dirty="0" smtClean="0"/>
              <a:t>в отдалечени и трудно достъпни райони, аптеки изпълняващи единствена дейност на територията на община и денонощни аптеки</a:t>
            </a:r>
            <a:endParaRPr lang="bg-BG" sz="2500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959" y="1280751"/>
            <a:ext cx="1081922" cy="108192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10321" y="2860012"/>
            <a:ext cx="53819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Брой аптеки обхванати от методиката – 202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Аптеки в отдалечени райони – 35 (17%)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Аптеки в труднодостъпни райони – 12 (6%)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Аптеки, единствен изпълнител на една или повече дейности по НЗОК на територията на община – 148 (73%)</a:t>
            </a:r>
          </a:p>
          <a:p>
            <a:pPr lvl="0"/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Аптеки с денонощно обслужване 24/7 – 34 (17%) аптеки в 14 области на страната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7818" y="6276332"/>
            <a:ext cx="6183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i="1" baseline="30000" dirty="0" smtClean="0"/>
              <a:t>*</a:t>
            </a:r>
            <a:r>
              <a:rPr lang="bg-BG" sz="1200" i="1" dirty="0" smtClean="0"/>
              <a:t>Сумата от </a:t>
            </a:r>
            <a:r>
              <a:rPr lang="bg-BG" sz="1200" i="1" dirty="0"/>
              <a:t>б</a:t>
            </a:r>
            <a:r>
              <a:rPr lang="bg-BG" sz="1200" i="1" dirty="0" smtClean="0"/>
              <a:t>роя на аптеките в отделните категории надхвърля общия брой аптеки по методиката, тъй като някои от аптеките попадат в повече от една категория</a:t>
            </a:r>
            <a:endParaRPr lang="bg-BG" sz="12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4393712" y="2213681"/>
            <a:ext cx="6163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 smtClean="0"/>
              <a:t>Състояние към 31.12.2024 г.</a:t>
            </a:r>
            <a:endParaRPr lang="bg-BG" b="1" i="1" dirty="0"/>
          </a:p>
        </p:txBody>
      </p:sp>
      <p:graphicFrame>
        <p:nvGraphicFramePr>
          <p:cNvPr id="28" name="Chart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1755828"/>
              </p:ext>
            </p:extLst>
          </p:nvPr>
        </p:nvGraphicFramePr>
        <p:xfrm>
          <a:off x="6236854" y="2851688"/>
          <a:ext cx="5677502" cy="3803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26612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859881" y="891017"/>
            <a:ext cx="81269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 smtClean="0"/>
              <a:t>Достъп до аптека</a:t>
            </a:r>
            <a:r>
              <a:rPr lang="en-US" sz="2500" b="1" dirty="0" smtClean="0"/>
              <a:t> </a:t>
            </a:r>
            <a:r>
              <a:rPr lang="bg-BG" sz="2500" b="1" dirty="0" smtClean="0"/>
              <a:t>в отдалечени и трудно достъпни райони, аптеки изпълняващи единствена дейност на територията на община и денонощни аптеки</a:t>
            </a:r>
            <a:endParaRPr lang="bg-BG" sz="2500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053431" y="2851688"/>
            <a:ext cx="0" cy="3759667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1597" y="3053135"/>
            <a:ext cx="5840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Новооткрити аптеки в отдалечени райони – 6 (17%)</a:t>
            </a:r>
          </a:p>
          <a:p>
            <a:pPr lvl="0"/>
            <a:endParaRPr lang="bg-BG" dirty="0" smtClean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Новооткрити аптеки в </a:t>
            </a:r>
            <a:r>
              <a:rPr lang="bg-BG" dirty="0" smtClean="0"/>
              <a:t>труднодостъпни </a:t>
            </a:r>
            <a:r>
              <a:rPr lang="bg-BG" dirty="0"/>
              <a:t>райони – </a:t>
            </a:r>
            <a:r>
              <a:rPr lang="bg-BG" dirty="0" smtClean="0"/>
              <a:t>4 (33%)</a:t>
            </a:r>
          </a:p>
          <a:p>
            <a:pPr lvl="0"/>
            <a:endParaRPr lang="bg-BG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Аптеки, единствен изпълнител на една или повече дейности по НЗОК на територията на </a:t>
            </a:r>
            <a:r>
              <a:rPr lang="bg-BG" dirty="0" smtClean="0"/>
              <a:t>община – 41 (28%)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/>
              <a:t>Аптеки с денонощно обслужване 24/7 – </a:t>
            </a:r>
            <a:r>
              <a:rPr lang="bg-BG" dirty="0" smtClean="0"/>
              <a:t>15 (44%)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959" y="1280751"/>
            <a:ext cx="1081922" cy="108192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61817" y="2347257"/>
            <a:ext cx="6163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 smtClean="0"/>
              <a:t>Резултати от прилагане на методиката за 2024г.</a:t>
            </a:r>
            <a:endParaRPr lang="bg-BG" b="1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6351560" y="3053135"/>
            <a:ext cx="58404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Осигурен достъп до аптека за над 25 000 души в отдалечени райони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/>
              <a:t>Осигурен достъп до аптека за над </a:t>
            </a:r>
            <a:r>
              <a:rPr lang="bg-BG" dirty="0" smtClean="0"/>
              <a:t>9 000 </a:t>
            </a:r>
            <a:r>
              <a:rPr lang="bg-BG" dirty="0"/>
              <a:t>души в </a:t>
            </a:r>
            <a:r>
              <a:rPr lang="bg-BG" dirty="0" smtClean="0"/>
              <a:t>труднодостъпни райони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Осигурен достъп до една </a:t>
            </a:r>
            <a:r>
              <a:rPr lang="bg-BG" dirty="0"/>
              <a:t>или повече дейности по НЗОК на </a:t>
            </a:r>
            <a:r>
              <a:rPr lang="bg-BG" dirty="0" smtClean="0"/>
              <a:t>над 1 155 000 жители от аптеки които са единствен изпълнител на територията на общината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Осигурен достъп до аптеки </a:t>
            </a:r>
            <a:r>
              <a:rPr lang="bg-BG" dirty="0"/>
              <a:t>с денонощно обслужване 24/7 </a:t>
            </a:r>
            <a:r>
              <a:rPr lang="bg-BG" dirty="0" smtClean="0"/>
              <a:t>за 582 000 жители в 4 области на страната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Подобрен достъп </a:t>
            </a:r>
            <a:r>
              <a:rPr lang="bg-BG" dirty="0"/>
              <a:t>до аптеки </a:t>
            </a:r>
            <a:r>
              <a:rPr lang="bg-BG" dirty="0" smtClean="0"/>
              <a:t>24/7 </a:t>
            </a:r>
            <a:r>
              <a:rPr lang="bg-BG" dirty="0"/>
              <a:t>за </a:t>
            </a:r>
            <a:r>
              <a:rPr lang="bg-BG" dirty="0" smtClean="0"/>
              <a:t>1 280 000 жители </a:t>
            </a:r>
            <a:r>
              <a:rPr lang="bg-BG" dirty="0"/>
              <a:t>в </a:t>
            </a:r>
            <a:r>
              <a:rPr lang="bg-BG" dirty="0" smtClean="0"/>
              <a:t>Бургас, Варна, Пловдив и София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8903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04504" y="2300310"/>
            <a:ext cx="44157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u="sng" dirty="0" smtClean="0"/>
              <a:t>Условия, които обуславят достъпа</a:t>
            </a:r>
          </a:p>
          <a:p>
            <a:r>
              <a:rPr lang="bg-BG" dirty="0" smtClean="0"/>
              <a:t> </a:t>
            </a:r>
          </a:p>
          <a:p>
            <a:pPr marL="342900" indent="-342900">
              <a:buAutoNum type="arabicPeriod"/>
            </a:pPr>
            <a:r>
              <a:rPr lang="bg-BG" dirty="0" smtClean="0"/>
              <a:t>Необходимото лекарство;</a:t>
            </a:r>
            <a:endParaRPr lang="en-US" dirty="0" smtClean="0"/>
          </a:p>
          <a:p>
            <a:pPr marL="800100" lvl="1" indent="-342900">
              <a:buFont typeface="+mj-lt"/>
              <a:buAutoNum type="alphaLcPeriod"/>
            </a:pPr>
            <a:r>
              <a:rPr lang="bg-BG" dirty="0" smtClean="0"/>
              <a:t>Да е регистрирано в БГ</a:t>
            </a:r>
          </a:p>
          <a:p>
            <a:pPr marL="800100" lvl="1" indent="-342900">
              <a:buFont typeface="+mj-lt"/>
              <a:buAutoNum type="alphaLcPeriod"/>
            </a:pPr>
            <a:r>
              <a:rPr lang="bg-BG" dirty="0" smtClean="0"/>
              <a:t>Да е налично в складовете и аптеките</a:t>
            </a:r>
          </a:p>
          <a:p>
            <a:pPr marL="342900" indent="-342900">
              <a:buAutoNum type="arabicPeriod"/>
            </a:pPr>
            <a:endParaRPr lang="bg-BG" dirty="0" smtClean="0"/>
          </a:p>
          <a:p>
            <a:pPr marL="342900" indent="-342900">
              <a:buAutoNum type="arabicPeriod"/>
            </a:pPr>
            <a:r>
              <a:rPr lang="bg-BG" dirty="0"/>
              <a:t>н</a:t>
            </a:r>
            <a:r>
              <a:rPr lang="bg-BG" dirty="0" smtClean="0"/>
              <a:t>а приемлива за пациента цена;</a:t>
            </a:r>
          </a:p>
          <a:p>
            <a:pPr marL="342900" indent="-342900">
              <a:buAutoNum type="arabicPeriod"/>
            </a:pPr>
            <a:endParaRPr lang="bg-BG" dirty="0" smtClean="0"/>
          </a:p>
          <a:p>
            <a:pPr marL="342900" indent="-342900">
              <a:buAutoNum type="arabicPeriod"/>
            </a:pPr>
            <a:r>
              <a:rPr lang="bg-BG" dirty="0"/>
              <a:t>о</a:t>
            </a:r>
            <a:r>
              <a:rPr lang="bg-BG" dirty="0" smtClean="0"/>
              <a:t>тпуснато в аптека;</a:t>
            </a:r>
          </a:p>
          <a:p>
            <a:pPr marL="342900" indent="-342900">
              <a:buAutoNum type="arabicPeriod"/>
            </a:pPr>
            <a:endParaRPr lang="bg-BG" dirty="0" smtClean="0"/>
          </a:p>
          <a:p>
            <a:pPr marL="342900" indent="-342900">
              <a:buAutoNum type="arabicPeriod"/>
            </a:pPr>
            <a:r>
              <a:rPr lang="bg-BG" dirty="0"/>
              <a:t>о</a:t>
            </a:r>
            <a:r>
              <a:rPr lang="bg-BG" dirty="0" smtClean="0"/>
              <a:t>т компетентен медицински специалист - фармацевт.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9981" y="1139481"/>
            <a:ext cx="81269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Достъп до лекарства и фармацевтични </a:t>
            </a:r>
            <a:r>
              <a:rPr lang="bg-BG" sz="2500" b="1" dirty="0" smtClean="0"/>
              <a:t>услуги</a:t>
            </a:r>
            <a:endParaRPr lang="bg-BG" sz="2500" b="1" dirty="0"/>
          </a:p>
        </p:txBody>
      </p:sp>
      <p:sp>
        <p:nvSpPr>
          <p:cNvPr id="15" name="Curved Left Arrow 14"/>
          <p:cNvSpPr/>
          <p:nvPr/>
        </p:nvSpPr>
        <p:spPr>
          <a:xfrm rot="18794884">
            <a:off x="8559112" y="1905290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6" name="Curved Left Arrow 15"/>
          <p:cNvSpPr/>
          <p:nvPr/>
        </p:nvSpPr>
        <p:spPr>
          <a:xfrm rot="2771759">
            <a:off x="8491264" y="4955632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7897597">
            <a:off x="5441692" y="4932591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8" name="Curved Left Arrow 17"/>
          <p:cNvSpPr/>
          <p:nvPr/>
        </p:nvSpPr>
        <p:spPr>
          <a:xfrm rot="13866849">
            <a:off x="5368651" y="1776510"/>
            <a:ext cx="815546" cy="160879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41027" y="6220495"/>
            <a:ext cx="695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i="1" dirty="0" smtClean="0"/>
              <a:t>*Дисбаланс или проблеми във всяко едно от условията, води до недостиг на лекарства и фармацевтични услуги за пациента!</a:t>
            </a:r>
            <a:endParaRPr lang="bg-BG" sz="1600" i="1" dirty="0"/>
          </a:p>
        </p:txBody>
      </p:sp>
      <p:grpSp>
        <p:nvGrpSpPr>
          <p:cNvPr id="31" name="Group 30"/>
          <p:cNvGrpSpPr/>
          <p:nvPr/>
        </p:nvGrpSpPr>
        <p:grpSpPr>
          <a:xfrm>
            <a:off x="4239956" y="1639221"/>
            <a:ext cx="6273386" cy="5103776"/>
            <a:chOff x="4239956" y="1639221"/>
            <a:chExt cx="6273386" cy="5103776"/>
          </a:xfrm>
        </p:grpSpPr>
        <p:graphicFrame>
          <p:nvGraphicFramePr>
            <p:cNvPr id="10" name="Diagram 9"/>
            <p:cNvGraphicFramePr/>
            <p:nvPr>
              <p:extLst>
                <p:ext uri="{D42A27DB-BD31-4B8C-83A1-F6EECF244321}">
                  <p14:modId xmlns:p14="http://schemas.microsoft.com/office/powerpoint/2010/main" val="91387072"/>
                </p:ext>
              </p:extLst>
            </p:nvPr>
          </p:nvGraphicFramePr>
          <p:xfrm>
            <a:off x="4239956" y="1639221"/>
            <a:ext cx="6273386" cy="51037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29" name="Rectangle 28"/>
            <p:cNvSpPr/>
            <p:nvPr/>
          </p:nvSpPr>
          <p:spPr>
            <a:xfrm rot="19180010">
              <a:off x="6144802" y="4625819"/>
              <a:ext cx="1150840" cy="9981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  <p:sp>
          <p:nvSpPr>
            <p:cNvPr id="30" name="Rectangle 29"/>
            <p:cNvSpPr/>
            <p:nvPr/>
          </p:nvSpPr>
          <p:spPr>
            <a:xfrm rot="19180010">
              <a:off x="7179447" y="3623550"/>
              <a:ext cx="1341578" cy="101304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</p:spTree>
    <p:extLst>
      <p:ext uri="{BB962C8B-B14F-4D97-AF65-F5344CB8AC3E}">
        <p14:creationId xmlns:p14="http://schemas.microsoft.com/office/powerpoint/2010/main" val="296645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49845" y="1381992"/>
            <a:ext cx="74956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Ф</a:t>
            </a:r>
            <a:r>
              <a:rPr lang="bg-BG" sz="2500" b="1" dirty="0" smtClean="0"/>
              <a:t>армацевтични услуги</a:t>
            </a:r>
            <a:r>
              <a:rPr lang="bg-BG" sz="2500" b="1" dirty="0"/>
              <a:t> </a:t>
            </a:r>
            <a:r>
              <a:rPr lang="bg-BG" sz="2500" b="1" dirty="0" smtClean="0"/>
              <a:t>в Европа</a:t>
            </a:r>
            <a:r>
              <a:rPr lang="en-US" sz="2500" b="1" dirty="0" smtClean="0"/>
              <a:t>*</a:t>
            </a:r>
            <a:endParaRPr lang="bg-BG" sz="25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-42569" y="633478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i="1" dirty="0" smtClean="0"/>
              <a:t>*Обобщен </a:t>
            </a:r>
            <a:r>
              <a:rPr lang="bg-BG" sz="1400" i="1" dirty="0"/>
              <a:t>доклад на И</a:t>
            </a:r>
            <a:r>
              <a:rPr lang="bg-BG" sz="1400" i="1" dirty="0" smtClean="0"/>
              <a:t>нститута </a:t>
            </a:r>
            <a:r>
              <a:rPr lang="bg-BG" sz="1400" i="1" dirty="0"/>
              <a:t>за здраве, основано на </a:t>
            </a:r>
            <a:r>
              <a:rPr lang="bg-BG" sz="1400" i="1" dirty="0" smtClean="0"/>
              <a:t>доказателства</a:t>
            </a:r>
          </a:p>
          <a:p>
            <a:r>
              <a:rPr lang="bg-BG" sz="1400" i="1" dirty="0" smtClean="0"/>
              <a:t> </a:t>
            </a:r>
            <a:r>
              <a:rPr lang="en-US" sz="1400" i="1" dirty="0"/>
              <a:t>ISBE EXECUTIVE </a:t>
            </a:r>
            <a:r>
              <a:rPr lang="en-US" sz="1400" i="1" dirty="0" err="1"/>
              <a:t>SUMMARY_Pharmacy</a:t>
            </a:r>
            <a:r>
              <a:rPr lang="en-US" sz="1400" i="1" dirty="0"/>
              <a:t> Services in </a:t>
            </a:r>
            <a:r>
              <a:rPr lang="en-US" sz="1400" i="1" dirty="0" err="1"/>
              <a:t>Europe_Evaluating</a:t>
            </a:r>
            <a:r>
              <a:rPr lang="en-US" sz="1400" i="1" dirty="0"/>
              <a:t> Trends and Value_ 20210205</a:t>
            </a:r>
            <a:endParaRPr lang="bg-BG" sz="1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323" y="740306"/>
            <a:ext cx="1832443" cy="17604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3601" y="2500732"/>
            <a:ext cx="98320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Описани са 38 аптечни услуги </a:t>
            </a:r>
            <a:r>
              <a:rPr lang="bg-BG" dirty="0"/>
              <a:t>в 32 европейски </a:t>
            </a:r>
            <a:r>
              <a:rPr lang="bg-BG" dirty="0" smtClean="0"/>
              <a:t>държави, извън </a:t>
            </a:r>
            <a:r>
              <a:rPr lang="bg-BG" dirty="0"/>
              <a:t>ролята на </a:t>
            </a:r>
            <a:r>
              <a:rPr lang="bg-BG" dirty="0" smtClean="0"/>
              <a:t>доставка </a:t>
            </a:r>
            <a:r>
              <a:rPr lang="bg-BG" dirty="0"/>
              <a:t>на лекарствени </a:t>
            </a:r>
            <a:r>
              <a:rPr lang="bg-BG" dirty="0" smtClean="0"/>
              <a:t>продукти, обособени в следните групи:</a:t>
            </a:r>
          </a:p>
          <a:p>
            <a:pPr marL="742950" lvl="1" indent="-285750">
              <a:buFontTx/>
              <a:buChar char="-"/>
            </a:pPr>
            <a:r>
              <a:rPr lang="bg-BG" dirty="0"/>
              <a:t>п</a:t>
            </a:r>
            <a:r>
              <a:rPr lang="bg-BG" dirty="0" smtClean="0"/>
              <a:t>редоставяне </a:t>
            </a:r>
            <a:r>
              <a:rPr lang="bg-BG" dirty="0"/>
              <a:t>на свързани услуги за насърчаване на достъпа до </a:t>
            </a:r>
            <a:r>
              <a:rPr lang="bg-BG" dirty="0" smtClean="0"/>
              <a:t>лекарства;</a:t>
            </a:r>
          </a:p>
          <a:p>
            <a:pPr marL="742950" lvl="1" indent="-285750">
              <a:buFontTx/>
              <a:buChar char="-"/>
            </a:pPr>
            <a:r>
              <a:rPr lang="bg-BG" dirty="0" smtClean="0"/>
              <a:t>услуги </a:t>
            </a:r>
            <a:r>
              <a:rPr lang="bg-BG" dirty="0"/>
              <a:t>за промоция на здравето и профилактика на </a:t>
            </a:r>
            <a:r>
              <a:rPr lang="bg-BG" dirty="0" smtClean="0"/>
              <a:t>заболявания; </a:t>
            </a:r>
          </a:p>
          <a:p>
            <a:pPr marL="742950" lvl="1" indent="-285750">
              <a:buFontTx/>
              <a:buChar char="-"/>
            </a:pPr>
            <a:r>
              <a:rPr lang="bg-BG" dirty="0"/>
              <a:t>у</a:t>
            </a:r>
            <a:r>
              <a:rPr lang="bg-BG" dirty="0" smtClean="0"/>
              <a:t>слуги </a:t>
            </a:r>
            <a:r>
              <a:rPr lang="bg-BG" dirty="0"/>
              <a:t>за </a:t>
            </a:r>
            <a:r>
              <a:rPr lang="bg-BG" dirty="0" err="1"/>
              <a:t>скрининг</a:t>
            </a:r>
            <a:r>
              <a:rPr lang="bg-BG" dirty="0"/>
              <a:t> и </a:t>
            </a:r>
            <a:r>
              <a:rPr lang="bg-BG" dirty="0" smtClean="0"/>
              <a:t>насочване; </a:t>
            </a:r>
          </a:p>
          <a:p>
            <a:pPr marL="742950" lvl="1" indent="-285750">
              <a:buFontTx/>
              <a:buChar char="-"/>
            </a:pPr>
            <a:r>
              <a:rPr lang="bg-BG" dirty="0"/>
              <a:t>у</a:t>
            </a:r>
            <a:r>
              <a:rPr lang="bg-BG" dirty="0" smtClean="0"/>
              <a:t>слуги </a:t>
            </a:r>
            <a:r>
              <a:rPr lang="bg-BG" dirty="0"/>
              <a:t>за </a:t>
            </a:r>
            <a:r>
              <a:rPr lang="bg-BG" dirty="0" smtClean="0"/>
              <a:t>управление и контрол </a:t>
            </a:r>
            <a:r>
              <a:rPr lang="bg-BG" dirty="0"/>
              <a:t>на </a:t>
            </a:r>
            <a:r>
              <a:rPr lang="bg-BG" dirty="0" smtClean="0"/>
              <a:t>заболявания; </a:t>
            </a:r>
          </a:p>
          <a:p>
            <a:pPr marL="742950" lvl="1" indent="-285750">
              <a:buFontTx/>
              <a:buChar char="-"/>
            </a:pPr>
            <a:r>
              <a:rPr lang="bg-BG" dirty="0"/>
              <a:t>у</a:t>
            </a:r>
            <a:r>
              <a:rPr lang="bg-BG" dirty="0" smtClean="0"/>
              <a:t>слуги </a:t>
            </a:r>
            <a:r>
              <a:rPr lang="bg-BG" dirty="0"/>
              <a:t>за </a:t>
            </a:r>
            <a:r>
              <a:rPr lang="bg-BG" dirty="0" smtClean="0"/>
              <a:t>индивидуално консултиране.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3600" y="4725531"/>
            <a:ext cx="98320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smtClean="0"/>
              <a:t>Най-често услугите се предоставят въз основа на националното законодателство или допълнителни споразумения с държавата.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g-B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dirty="0" smtClean="0"/>
              <a:t>Разходите за изпълнение на част от услугите в различните страни се възстановяват от осигурителните фондове извън заплащането за лекарствените продукти </a:t>
            </a:r>
          </a:p>
        </p:txBody>
      </p:sp>
    </p:spTree>
    <p:extLst>
      <p:ext uri="{BB962C8B-B14F-4D97-AF65-F5344CB8AC3E}">
        <p14:creationId xmlns:p14="http://schemas.microsoft.com/office/powerpoint/2010/main" val="33772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66368" y="1417942"/>
            <a:ext cx="749563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500" b="1" dirty="0"/>
              <a:t>Ф</a:t>
            </a:r>
            <a:r>
              <a:rPr lang="bg-BG" sz="2500" b="1" dirty="0" smtClean="0"/>
              <a:t>армацевтични услуги</a:t>
            </a:r>
            <a:r>
              <a:rPr lang="bg-BG" sz="2500" b="1" dirty="0"/>
              <a:t> </a:t>
            </a:r>
            <a:r>
              <a:rPr lang="bg-BG" sz="2500" b="1" dirty="0" smtClean="0"/>
              <a:t>в България</a:t>
            </a:r>
            <a:endParaRPr lang="bg-BG" sz="25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323" y="740306"/>
            <a:ext cx="1832443" cy="17604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2382" y="2840915"/>
            <a:ext cx="109151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ЗЛПХМ, Чл</a:t>
            </a:r>
            <a:r>
              <a:rPr lang="ru-RU" dirty="0"/>
              <a:t>. 219. </a:t>
            </a:r>
            <a:r>
              <a:rPr lang="ru-RU" dirty="0" smtClean="0"/>
              <a:t>Аптеката </a:t>
            </a:r>
            <a:r>
              <a:rPr lang="ru-RU" dirty="0"/>
              <a:t>е здравно заведение, в което се извършват следните дейности: съхраняване, приготвяне, опаковане, контролиране, даване на консултации, отпускане по лекарско и без лекарско предписание на разрешени за употреба в Република България лекарствени продукти, на медицински изделия, на диетични храни за специални медицински цели и храни за кърмачета и преходни храни, както и хранителни добавки, козметични продукти, санитарно-хигиенни материали и </a:t>
            </a:r>
            <a:r>
              <a:rPr lang="ru-RU" dirty="0" smtClean="0"/>
              <a:t>биоциди</a:t>
            </a:r>
            <a:r>
              <a:rPr lang="bg-BG" dirty="0" smtClean="0"/>
              <a:t>, </a:t>
            </a:r>
            <a:r>
              <a:rPr lang="bg-BG" b="1" i="1" dirty="0" smtClean="0">
                <a:solidFill>
                  <a:srgbClr val="FF0000"/>
                </a:solidFill>
              </a:rPr>
              <a:t>„както и дейности </a:t>
            </a:r>
            <a:r>
              <a:rPr lang="bg-BG" b="1" i="1" dirty="0">
                <a:solidFill>
                  <a:srgbClr val="FF0000"/>
                </a:solidFill>
              </a:rPr>
              <a:t>по промоция на здравето и свързани с рационална лекарствена употреба.“</a:t>
            </a:r>
            <a:endParaRPr lang="bg-B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8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61406" y="6044005"/>
            <a:ext cx="2029750" cy="737287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Пресклуб </a:t>
            </a:r>
            <a:r>
              <a:rPr lang="bg-BG" dirty="0"/>
              <a:t>на </a:t>
            </a:r>
            <a:r>
              <a:rPr lang="bg-BG" dirty="0" smtClean="0"/>
              <a:t>БФС</a:t>
            </a:r>
          </a:p>
          <a:p>
            <a:r>
              <a:rPr lang="bg-BG" dirty="0" smtClean="0"/>
              <a:t>10.02.202</a:t>
            </a:r>
            <a:r>
              <a:rPr lang="bg-BG" dirty="0"/>
              <a:t>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51" y="140153"/>
            <a:ext cx="1021730" cy="9060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53" y="162846"/>
            <a:ext cx="753621" cy="563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52" y="162846"/>
            <a:ext cx="927558" cy="56525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1727" y="162846"/>
            <a:ext cx="8979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1" dirty="0"/>
              <a:t>m</a:t>
            </a:r>
            <a:r>
              <a:rPr lang="en-US" sz="900" b="1" i="1" dirty="0" smtClean="0"/>
              <a:t>ember of</a:t>
            </a:r>
            <a:endParaRPr lang="bg-BG" sz="900" b="1" i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088" y="162847"/>
            <a:ext cx="1109712" cy="570322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739039" y="2892168"/>
            <a:ext cx="9216427" cy="248064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000" dirty="0" smtClean="0"/>
              <a:t>Честит 18</a:t>
            </a:r>
            <a:r>
              <a:rPr lang="bg-BG" sz="4000" baseline="30000" dirty="0" smtClean="0"/>
              <a:t>ти </a:t>
            </a:r>
            <a:r>
              <a:rPr lang="bg-BG" sz="4000" dirty="0" smtClean="0"/>
              <a:t>рожден </a:t>
            </a:r>
            <a:r>
              <a:rPr lang="bg-BG" sz="4000" dirty="0" smtClean="0"/>
              <a:t>ден, </a:t>
            </a:r>
            <a:r>
              <a:rPr lang="bg-BG" sz="4000" dirty="0" smtClean="0"/>
              <a:t>български фармацевти!</a:t>
            </a:r>
          </a:p>
          <a:p>
            <a:pPr algn="ctr"/>
            <a:endParaRPr lang="bg-BG" sz="4000" dirty="0" smtClean="0"/>
          </a:p>
          <a:p>
            <a:pPr algn="ctr"/>
            <a:r>
              <a:rPr lang="bg-BG" sz="1600" dirty="0" smtClean="0"/>
              <a:t>Всички материали свързани с пресконференцията можете да намерите на сайта на БФС </a:t>
            </a:r>
            <a:r>
              <a:rPr lang="en-US" sz="1600" dirty="0" smtClean="0">
                <a:hlinkClick r:id="rId6"/>
              </a:rPr>
              <a:t>www.bphu.bg</a:t>
            </a:r>
            <a:r>
              <a:rPr lang="bg-BG" sz="1600" dirty="0" smtClean="0"/>
              <a:t> в раздел </a:t>
            </a:r>
            <a:r>
              <a:rPr lang="bg-BG" sz="1600" dirty="0" smtClean="0">
                <a:solidFill>
                  <a:schemeClr val="accent2">
                    <a:lumMod val="50000"/>
                  </a:schemeClr>
                </a:solidFill>
              </a:rPr>
              <a:t>НОВИНИ</a:t>
            </a:r>
          </a:p>
        </p:txBody>
      </p:sp>
    </p:spTree>
    <p:extLst>
      <p:ext uri="{BB962C8B-B14F-4D97-AF65-F5344CB8AC3E}">
        <p14:creationId xmlns:p14="http://schemas.microsoft.com/office/powerpoint/2010/main" val="408143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9679</TotalTime>
  <Words>1364</Words>
  <Application>Microsoft Office PowerPoint</Application>
  <PresentationFormat>Widescreen</PresentationFormat>
  <Paragraphs>302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DMarinov</dc:creator>
  <cp:lastModifiedBy>DMarinov</cp:lastModifiedBy>
  <cp:revision>265</cp:revision>
  <dcterms:created xsi:type="dcterms:W3CDTF">2022-09-23T09:08:23Z</dcterms:created>
  <dcterms:modified xsi:type="dcterms:W3CDTF">2025-02-10T06:30:17Z</dcterms:modified>
</cp:coreProperties>
</file>